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</p:sldMasterIdLst>
  <p:notesMasterIdLst>
    <p:notesMasterId r:id="rId15"/>
  </p:notesMasterIdLst>
  <p:handoutMasterIdLst>
    <p:handoutMasterId r:id="rId16"/>
  </p:handoutMasterIdLst>
  <p:sldIdLst>
    <p:sldId id="410" r:id="rId5"/>
    <p:sldId id="383" r:id="rId6"/>
    <p:sldId id="464" r:id="rId7"/>
    <p:sldId id="397" r:id="rId8"/>
    <p:sldId id="411" r:id="rId9"/>
    <p:sldId id="463" r:id="rId10"/>
    <p:sldId id="462" r:id="rId11"/>
    <p:sldId id="408" r:id="rId12"/>
    <p:sldId id="405" r:id="rId13"/>
    <p:sldId id="39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7E"/>
    <a:srgbClr val="005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2" autoAdjust="0"/>
    <p:restoredTop sz="96327" autoAdjust="0"/>
  </p:normalViewPr>
  <p:slideViewPr>
    <p:cSldViewPr snapToGrid="0">
      <p:cViewPr varScale="1">
        <p:scale>
          <a:sx n="93" d="100"/>
          <a:sy n="93" d="100"/>
        </p:scale>
        <p:origin x="136" y="2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t Mishra" userId="5b4f2c5e5f978874" providerId="LiveId" clId="{8B8CF2EC-07D6-474D-A1B8-3A2023555955}"/>
    <pc:docChg chg="undo custSel modSld">
      <pc:chgData name="Sarat Mishra" userId="5b4f2c5e5f978874" providerId="LiveId" clId="{8B8CF2EC-07D6-474D-A1B8-3A2023555955}" dt="2026-01-25T20:58:17.667" v="335" actId="1076"/>
      <pc:docMkLst>
        <pc:docMk/>
      </pc:docMkLst>
      <pc:sldChg chg="addSp delSp modSp mod">
        <pc:chgData name="Sarat Mishra" userId="5b4f2c5e5f978874" providerId="LiveId" clId="{8B8CF2EC-07D6-474D-A1B8-3A2023555955}" dt="2026-01-25T20:58:17.667" v="335" actId="1076"/>
        <pc:sldMkLst>
          <pc:docMk/>
          <pc:sldMk cId="4127695141" sldId="405"/>
        </pc:sldMkLst>
        <pc:spChg chg="add mod">
          <ac:chgData name="Sarat Mishra" userId="5b4f2c5e5f978874" providerId="LiveId" clId="{8B8CF2EC-07D6-474D-A1B8-3A2023555955}" dt="2026-01-25T20:58:17.667" v="335" actId="1076"/>
          <ac:spMkLst>
            <pc:docMk/>
            <pc:sldMk cId="4127695141" sldId="405"/>
            <ac:spMk id="3" creationId="{164FB9FD-0EFB-5493-94EE-E10EF7E2FE72}"/>
          </ac:spMkLst>
        </pc:spChg>
        <pc:spChg chg="mod">
          <ac:chgData name="Sarat Mishra" userId="5b4f2c5e5f978874" providerId="LiveId" clId="{8B8CF2EC-07D6-474D-A1B8-3A2023555955}" dt="2026-01-25T20:58:04.023" v="332" actId="20577"/>
          <ac:spMkLst>
            <pc:docMk/>
            <pc:sldMk cId="4127695141" sldId="405"/>
            <ac:spMk id="6" creationId="{76A9A9A7-F1D2-237D-AC72-E21A286F0A6F}"/>
          </ac:spMkLst>
        </pc:spChg>
        <pc:graphicFrameChg chg="del">
          <ac:chgData name="Sarat Mishra" userId="5b4f2c5e5f978874" providerId="LiveId" clId="{8B8CF2EC-07D6-474D-A1B8-3A2023555955}" dt="2026-01-25T20:55:10.653" v="316" actId="478"/>
          <ac:graphicFrameMkLst>
            <pc:docMk/>
            <pc:sldMk cId="4127695141" sldId="405"/>
            <ac:graphicFrameMk id="5" creationId="{AC760EB7-383F-02D0-33D2-B5FE722FF299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DD12-BCD5-485B-BCBC-34BB01D7923C}" type="datetimeFigureOut">
              <a:rPr lang="en-US" smtClean="0"/>
              <a:t>1/25/2026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230DF-5933-439D-898F-38E9AC9BA6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1/25/2026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453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2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416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1A70E-855A-77F1-0706-D0C6EB7E9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6BD2B5-53D8-6407-E1AE-8AEBF63D2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7526D4-68B9-ADB6-A181-C39DE305C3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3067A1-2A61-CA21-B3C6-BEDC887388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197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BC04D-2568-C19F-6211-ABA7996CB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BD96A4-D432-FA69-5E46-4DF91D77C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639921-CFBB-DE6F-31EB-81B758CA0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53E3F8-8185-F97B-2F08-1F44FCE2A5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777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31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578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https://www.googlecloudcommunity.com/gc/Architecture-Framework-Community/Build-an-end-to-end-data-to-AI-solution-on-Google-Cloud-with/ba-p/595682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5A13-D858-4C20-9157-53356C9DBCF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60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183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33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457200" indent="0">
              <a:spcBef>
                <a:spcPts val="1800"/>
              </a:spcBef>
              <a:buNone/>
              <a:defRPr sz="2000"/>
            </a:lvl2pPr>
            <a:lvl3pPr marL="914400" indent="0">
              <a:spcBef>
                <a:spcPts val="1800"/>
              </a:spcBef>
              <a:buNone/>
              <a:defRPr sz="2000"/>
            </a:lvl3pPr>
            <a:lvl4pPr marL="1371600" indent="0">
              <a:spcBef>
                <a:spcPts val="1800"/>
              </a:spcBef>
              <a:buNone/>
              <a:defRPr sz="2000"/>
            </a:lvl4pPr>
            <a:lvl5pPr marL="1828800" indent="0">
              <a:spcBef>
                <a:spcPts val="1800"/>
              </a:spcBef>
              <a:buNone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40F84-6F77-2597-E7D9-39713DC21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95031-F39E-902F-CE20-C5FC52130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4BC95-C71C-146F-EDF5-6D2E97100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E3A50-6A5A-48C6-A0D8-F8AEA9C6C2F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3B154-D225-ED0E-7DD8-A70D5C42C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0F119-C7B2-FDDC-27B2-F29036C00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4D847-4512-41D2-BF1B-E17E1845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 spc="50" baseline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en-US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42" name="Date Placeholder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964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9436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Shape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sz="2000"/>
            </a:lvl3pPr>
            <a:lvl4pPr marL="1371600" indent="0">
              <a:spcBef>
                <a:spcPts val="1800"/>
              </a:spcBef>
              <a:buFont typeface="+mj-lt"/>
              <a:buNone/>
              <a:defRPr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1" i="0">
                <a:solidFill>
                  <a:schemeClr val="bg1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698" r:id="rId2"/>
    <p:sldLayoutId id="2147483710" r:id="rId3"/>
    <p:sldLayoutId id="2147483700" r:id="rId4"/>
    <p:sldLayoutId id="2147483701" r:id="rId5"/>
    <p:sldLayoutId id="2147483659" r:id="rId6"/>
    <p:sldLayoutId id="2147483709" r:id="rId7"/>
    <p:sldLayoutId id="2147483708" r:id="rId8"/>
    <p:sldLayoutId id="2147483707" r:id="rId9"/>
    <p:sldLayoutId id="2147483706" r:id="rId10"/>
    <p:sldLayoutId id="2147483705" r:id="rId11"/>
    <p:sldLayoutId id="2147483704" r:id="rId12"/>
    <p:sldLayoutId id="2147483703" r:id="rId13"/>
    <p:sldLayoutId id="2147483712" r:id="rId14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/>
          <a:lstStyle/>
          <a:p>
            <a:r>
              <a:rPr lang="en-US" dirty="0"/>
              <a:t>PD </a:t>
            </a:r>
            <a:r>
              <a:rPr lang="en-US" dirty="0" err="1"/>
              <a:t>MicroFinance</a:t>
            </a:r>
            <a:r>
              <a:rPr lang="en-US" dirty="0"/>
              <a:t> Club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6C22D7-081D-41E6-6694-17AA587D8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449" y="4370014"/>
            <a:ext cx="5086350" cy="1762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2DA444-AB91-0C1D-913A-3551614705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8746" y="217715"/>
            <a:ext cx="1472106" cy="85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0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0C1B7-6E4E-3DEE-50C0-1CA3B14303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" y="411479"/>
            <a:ext cx="5486400" cy="329184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734F0-2DDD-AF70-F13D-F9E4C1929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4360" y="4549552"/>
            <a:ext cx="5486400" cy="1645920"/>
          </a:xfrm>
        </p:spPr>
        <p:txBody>
          <a:bodyPr/>
          <a:lstStyle/>
          <a:p>
            <a:r>
              <a:rPr lang="en-US" dirty="0"/>
              <a:t>PD Microfinance Club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132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0BF65-C84B-45C3-72CA-AFDA68851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89572"/>
            <a:ext cx="6787747" cy="1593507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EBC2C-6DD7-5003-38EB-40753046FE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725" y="2281238"/>
            <a:ext cx="6788150" cy="3709987"/>
          </a:xfrm>
        </p:spPr>
        <p:txBody>
          <a:bodyPr tIns="457200">
            <a:normAutofit/>
          </a:bodyPr>
          <a:lstStyle/>
          <a:p>
            <a:pPr marL="0" indent="0">
              <a:buNone/>
            </a:pPr>
            <a:r>
              <a:rPr lang="en-US" sz="3600" dirty="0"/>
              <a:t>Navigating the KIVA Loan process</a:t>
            </a:r>
          </a:p>
        </p:txBody>
      </p:sp>
    </p:spTree>
    <p:extLst>
      <p:ext uri="{BB962C8B-B14F-4D97-AF65-F5344CB8AC3E}">
        <p14:creationId xmlns:p14="http://schemas.microsoft.com/office/powerpoint/2010/main" val="334668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A2D8E-0B28-344F-5320-94EC425AD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613610-522C-A46E-8524-B7703478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/>
          <a:lstStyle/>
          <a:p>
            <a:r>
              <a:rPr lang="en-US" dirty="0"/>
              <a:t>Select a borrower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28FA338-AAE8-DA49-82A8-8A0D74D59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707D007-07EC-C538-2ECC-EFC53EA38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4254ED9-9B61-6B62-C115-3C095028D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0CF35F3-A3D9-BE11-53F6-5C2C6E076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8B8DF56-4304-DDC1-9BDD-7297B8B06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Small Loans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Provides low-income individuals with small, manageable loans.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 Collateral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Loans are given without the need for traditional collateral.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Community Focused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Often operates through peer groups or local organizations for accountability.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028930-6DE3-DD35-53CB-4D1A4CC2C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833" y="1956406"/>
            <a:ext cx="8060315" cy="471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97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633A5-8BE3-D44D-57F3-2EF161376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AB6D40A-2A0A-AF3D-8CF7-3ECD37765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/>
          <a:lstStyle/>
          <a:p>
            <a:r>
              <a:rPr lang="en-US" dirty="0"/>
              <a:t>Real People – Real Stories</a:t>
            </a:r>
          </a:p>
        </p:txBody>
      </p:sp>
    </p:spTree>
    <p:extLst>
      <p:ext uri="{BB962C8B-B14F-4D97-AF65-F5344CB8AC3E}">
        <p14:creationId xmlns:p14="http://schemas.microsoft.com/office/powerpoint/2010/main" val="203905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text&#10;&#10;Description automatically generated">
            <a:extLst>
              <a:ext uri="{FF2B5EF4-FFF2-40B4-BE49-F238E27FC236}">
                <a16:creationId xmlns:a16="http://schemas.microsoft.com/office/drawing/2014/main" id="{4F9DF46C-AF90-8E10-CECB-1F470743A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8046" y="-1"/>
            <a:ext cx="10058400" cy="3625753"/>
          </a:xfrm>
          <a:prstGeom prst="rect">
            <a:avLst/>
          </a:prstGeom>
        </p:spPr>
      </p:pic>
      <p:pic>
        <p:nvPicPr>
          <p:cNvPr id="12" name="Picture 11" descr="A person sitting at a desk&#10;&#10;Description automatically generated">
            <a:extLst>
              <a:ext uri="{FF2B5EF4-FFF2-40B4-BE49-F238E27FC236}">
                <a16:creationId xmlns:a16="http://schemas.microsoft.com/office/drawing/2014/main" id="{AAFAA6D2-4B53-90D8-58E7-C8B917788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0096" y="3635829"/>
            <a:ext cx="9589673" cy="322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20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64ECE67-2B6B-0105-00F2-874356000487}"/>
              </a:ext>
            </a:extLst>
          </p:cNvPr>
          <p:cNvSpPr txBox="1">
            <a:spLocks/>
          </p:cNvSpPr>
          <p:nvPr/>
        </p:nvSpPr>
        <p:spPr>
          <a:xfrm>
            <a:off x="425348" y="-1411574"/>
            <a:ext cx="5486400" cy="32918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1" i="0" kern="1200" spc="5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Club Operations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9C90E2F-C517-F2B2-B704-089F48E81D71}"/>
              </a:ext>
            </a:extLst>
          </p:cNvPr>
          <p:cNvSpPr txBox="1">
            <a:spLocks/>
          </p:cNvSpPr>
          <p:nvPr/>
        </p:nvSpPr>
        <p:spPr>
          <a:xfrm>
            <a:off x="273424" y="2331761"/>
            <a:ext cx="5486400" cy="1645920"/>
          </a:xfrm>
          <a:prstGeom prst="rect">
            <a:avLst/>
          </a:prstGeom>
        </p:spPr>
        <p:txBody>
          <a:bodyPr/>
          <a:lstStyle>
            <a:lvl1pPr marL="228600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1700" b="1" dirty="0"/>
              <a:t>Seed Money: </a:t>
            </a:r>
            <a:r>
              <a:rPr lang="en-US" sz="1700" dirty="0"/>
              <a:t>Initial capital raised from Frostbite’s Frozen Ice sale, small loans ($1-$25) from members, and fund raising from corporations.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700" b="1" dirty="0"/>
              <a:t>Partner with Kiva: </a:t>
            </a:r>
            <a:r>
              <a:rPr lang="en-US" sz="1700" dirty="0"/>
              <a:t>Create a club account on Kiva, to disburse and track loans.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700" b="1" dirty="0"/>
              <a:t>Select Borrowers: </a:t>
            </a:r>
            <a:r>
              <a:rPr lang="en-US" sz="1700" dirty="0"/>
              <a:t>Research and pick borrowers we want to help.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700" b="1" dirty="0"/>
              <a:t>Loan Repayment</a:t>
            </a:r>
            <a:r>
              <a:rPr lang="en-US" sz="1700" dirty="0"/>
              <a:t>: Track repayments through Kiva’s interactive platform. As loans are repaid, the club reinvests funds into new projects.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700" b="1" dirty="0"/>
              <a:t>Growth and Reinvestment</a:t>
            </a:r>
            <a:r>
              <a:rPr lang="en-US" sz="1700" dirty="0"/>
              <a:t>: The club’s capital grows over time, creating surplus for more outreach &amp; impact.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/>
          </a:p>
          <a:p>
            <a:pPr marL="457200" indent="-457200">
              <a:buFont typeface="+mj-lt"/>
              <a:buAutoNum type="arabicPeriod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00438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66E19D12-41DA-F529-459D-1576B56C6F3A}"/>
              </a:ext>
            </a:extLst>
          </p:cNvPr>
          <p:cNvSpPr/>
          <p:nvPr/>
        </p:nvSpPr>
        <p:spPr>
          <a:xfrm>
            <a:off x="981693" y="1378270"/>
            <a:ext cx="2204854" cy="207284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Jack lent $25 on Kiva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D68E8E8B-2D65-C868-0385-F0930BC85075}"/>
              </a:ext>
            </a:extLst>
          </p:cNvPr>
          <p:cNvSpPr/>
          <p:nvPr/>
        </p:nvSpPr>
        <p:spPr>
          <a:xfrm>
            <a:off x="1223258" y="4508966"/>
            <a:ext cx="1900940" cy="174769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Donations from corporations and families = $100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6927FC13-EE0E-38AD-9500-3E363893F631}"/>
              </a:ext>
            </a:extLst>
          </p:cNvPr>
          <p:cNvSpPr/>
          <p:nvPr/>
        </p:nvSpPr>
        <p:spPr>
          <a:xfrm>
            <a:off x="1811511" y="3657178"/>
            <a:ext cx="405218" cy="403537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5F0589-54F6-DE9A-90FA-711E1CE8E90E}"/>
              </a:ext>
            </a:extLst>
          </p:cNvPr>
          <p:cNvSpPr txBox="1"/>
          <p:nvPr/>
        </p:nvSpPr>
        <p:spPr>
          <a:xfrm>
            <a:off x="3518914" y="2590564"/>
            <a:ext cx="2413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$125 repaid to PD Microfinance Club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8B78AF-1A7E-E7E9-5654-B32A699C7F85}"/>
              </a:ext>
            </a:extLst>
          </p:cNvPr>
          <p:cNvSpPr txBox="1"/>
          <p:nvPr/>
        </p:nvSpPr>
        <p:spPr>
          <a:xfrm>
            <a:off x="1105494" y="760742"/>
            <a:ext cx="2413420" cy="33855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PD </a:t>
            </a:r>
            <a:r>
              <a:rPr lang="en-US" sz="1600" b="1" dirty="0" err="1">
                <a:solidFill>
                  <a:schemeClr val="bg1"/>
                </a:solidFill>
              </a:rPr>
              <a:t>MicroFinance</a:t>
            </a:r>
            <a:r>
              <a:rPr lang="en-US" sz="1600" b="1" dirty="0">
                <a:solidFill>
                  <a:schemeClr val="bg1"/>
                </a:solidFill>
              </a:rPr>
              <a:t> Club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358786-2B16-7FE3-2069-4434995E5F54}"/>
              </a:ext>
            </a:extLst>
          </p:cNvPr>
          <p:cNvSpPr txBox="1"/>
          <p:nvPr/>
        </p:nvSpPr>
        <p:spPr>
          <a:xfrm>
            <a:off x="7461986" y="701719"/>
            <a:ext cx="646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Kiva</a:t>
            </a: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10EE238C-1D27-500B-87BB-B443B7BC6179}"/>
              </a:ext>
            </a:extLst>
          </p:cNvPr>
          <p:cNvSpPr/>
          <p:nvPr/>
        </p:nvSpPr>
        <p:spPr>
          <a:xfrm>
            <a:off x="6550621" y="1071950"/>
            <a:ext cx="2469287" cy="248815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Raised $500 from multiple lenders and disbursed loan.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Repays all lenders 100% of their loans after loan period is over (say 3 months)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5C156E8B-5374-6DC1-D93A-1C6658ACD502}"/>
              </a:ext>
            </a:extLst>
          </p:cNvPr>
          <p:cNvSpPr/>
          <p:nvPr/>
        </p:nvSpPr>
        <p:spPr>
          <a:xfrm>
            <a:off x="10030606" y="1355403"/>
            <a:ext cx="1760906" cy="1650663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Borrower  needs $500 to set up a fruit stall in Peru 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Flowchart: Connector 24">
            <a:extLst>
              <a:ext uri="{FF2B5EF4-FFF2-40B4-BE49-F238E27FC236}">
                <a16:creationId xmlns:a16="http://schemas.microsoft.com/office/drawing/2014/main" id="{50EBBC2D-5704-3EEB-BC51-28F431D042FD}"/>
              </a:ext>
            </a:extLst>
          </p:cNvPr>
          <p:cNvSpPr/>
          <p:nvPr/>
        </p:nvSpPr>
        <p:spPr>
          <a:xfrm>
            <a:off x="7081726" y="5255210"/>
            <a:ext cx="1324405" cy="1260804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Lender 2 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9" name="Flowchart: Connector 28">
            <a:extLst>
              <a:ext uri="{FF2B5EF4-FFF2-40B4-BE49-F238E27FC236}">
                <a16:creationId xmlns:a16="http://schemas.microsoft.com/office/drawing/2014/main" id="{0072B648-0EB9-790F-B005-7AFD491300F6}"/>
              </a:ext>
            </a:extLst>
          </p:cNvPr>
          <p:cNvSpPr/>
          <p:nvPr/>
        </p:nvSpPr>
        <p:spPr>
          <a:xfrm>
            <a:off x="5660693" y="5310444"/>
            <a:ext cx="1324405" cy="1260804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Lender 1 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A61814B0-9832-B34C-4B41-A23BDA76C694}"/>
              </a:ext>
            </a:extLst>
          </p:cNvPr>
          <p:cNvSpPr/>
          <p:nvPr/>
        </p:nvSpPr>
        <p:spPr>
          <a:xfrm>
            <a:off x="8541377" y="5287644"/>
            <a:ext cx="1324405" cy="1260804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Lender 3 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B10581D-3BC9-7E0B-08A2-CE41DC3718F9}"/>
              </a:ext>
            </a:extLst>
          </p:cNvPr>
          <p:cNvSpPr txBox="1"/>
          <p:nvPr/>
        </p:nvSpPr>
        <p:spPr>
          <a:xfrm>
            <a:off x="6945256" y="6564331"/>
            <a:ext cx="2413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Other lenders like us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3C9F581-1E44-7DEA-A24D-D22CD75BBFF3}"/>
              </a:ext>
            </a:extLst>
          </p:cNvPr>
          <p:cNvCxnSpPr>
            <a:cxnSpLocks/>
          </p:cNvCxnSpPr>
          <p:nvPr/>
        </p:nvCxnSpPr>
        <p:spPr>
          <a:xfrm flipV="1">
            <a:off x="6550621" y="3554672"/>
            <a:ext cx="1279971" cy="1743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EADA1DB-997D-7A58-1DB4-AEE92F06CA8F}"/>
              </a:ext>
            </a:extLst>
          </p:cNvPr>
          <p:cNvCxnSpPr>
            <a:cxnSpLocks/>
            <a:stCxn id="25" idx="0"/>
          </p:cNvCxnSpPr>
          <p:nvPr/>
        </p:nvCxnSpPr>
        <p:spPr>
          <a:xfrm flipV="1">
            <a:off x="7743929" y="3554672"/>
            <a:ext cx="86663" cy="17005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D7EDABB-DD5E-AAE9-CE56-9585724C98CF}"/>
              </a:ext>
            </a:extLst>
          </p:cNvPr>
          <p:cNvCxnSpPr>
            <a:cxnSpLocks/>
          </p:cNvCxnSpPr>
          <p:nvPr/>
        </p:nvCxnSpPr>
        <p:spPr>
          <a:xfrm flipH="1" flipV="1">
            <a:off x="7830592" y="3554672"/>
            <a:ext cx="1321296" cy="1743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92D34EE1-3A3E-352C-0AB7-3AB078D3A3DF}"/>
              </a:ext>
            </a:extLst>
          </p:cNvPr>
          <p:cNvSpPr/>
          <p:nvPr/>
        </p:nvSpPr>
        <p:spPr>
          <a:xfrm>
            <a:off x="3774585" y="1882926"/>
            <a:ext cx="2143028" cy="23386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Arrow: Left 39">
            <a:extLst>
              <a:ext uri="{FF2B5EF4-FFF2-40B4-BE49-F238E27FC236}">
                <a16:creationId xmlns:a16="http://schemas.microsoft.com/office/drawing/2014/main" id="{B60566F1-0437-6CD6-9CB2-139271A21B96}"/>
              </a:ext>
            </a:extLst>
          </p:cNvPr>
          <p:cNvSpPr/>
          <p:nvPr/>
        </p:nvSpPr>
        <p:spPr>
          <a:xfrm>
            <a:off x="3717368" y="2232614"/>
            <a:ext cx="2302432" cy="255251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00B05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5FC6FAD-F475-053A-DD7A-E60283200473}"/>
              </a:ext>
            </a:extLst>
          </p:cNvPr>
          <p:cNvSpPr txBox="1"/>
          <p:nvPr/>
        </p:nvSpPr>
        <p:spPr>
          <a:xfrm>
            <a:off x="3682580" y="1012010"/>
            <a:ext cx="2413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Sum total of $125 disbursed to borrower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A2DDD3-161D-780F-8058-0CE77BCC1E92}"/>
              </a:ext>
            </a:extLst>
          </p:cNvPr>
          <p:cNvSpPr txBox="1"/>
          <p:nvPr/>
        </p:nvSpPr>
        <p:spPr>
          <a:xfrm>
            <a:off x="10409753" y="902673"/>
            <a:ext cx="1002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Borrower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E7BCB12A-0188-4BE9-6A3C-F45EA5378886}"/>
              </a:ext>
            </a:extLst>
          </p:cNvPr>
          <p:cNvSpPr/>
          <p:nvPr/>
        </p:nvSpPr>
        <p:spPr>
          <a:xfrm>
            <a:off x="9151888" y="1877924"/>
            <a:ext cx="610804" cy="2388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7C43FAC-8FE1-1623-FBC5-5829052D4D4A}"/>
              </a:ext>
            </a:extLst>
          </p:cNvPr>
          <p:cNvSpPr/>
          <p:nvPr/>
        </p:nvSpPr>
        <p:spPr>
          <a:xfrm>
            <a:off x="3774586" y="3804962"/>
            <a:ext cx="2143028" cy="145956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Jack gets his $25 back.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$100 goes towards </a:t>
            </a:r>
            <a:r>
              <a:rPr lang="en-US" sz="1600" b="1" dirty="0">
                <a:solidFill>
                  <a:schemeClr val="bg1"/>
                </a:solidFill>
              </a:rPr>
              <a:t>Club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Reserve</a:t>
            </a:r>
            <a:r>
              <a:rPr lang="en-US" sz="16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45" name="Arrow: Down 44">
            <a:extLst>
              <a:ext uri="{FF2B5EF4-FFF2-40B4-BE49-F238E27FC236}">
                <a16:creationId xmlns:a16="http://schemas.microsoft.com/office/drawing/2014/main" id="{54BF2802-1706-FFC4-70E0-952DABD8FF16}"/>
              </a:ext>
            </a:extLst>
          </p:cNvPr>
          <p:cNvSpPr/>
          <p:nvPr/>
        </p:nvSpPr>
        <p:spPr>
          <a:xfrm>
            <a:off x="4598200" y="3278039"/>
            <a:ext cx="270384" cy="34615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C3EE12-B7EA-BB81-E45E-6F6D3B085ACB}"/>
              </a:ext>
            </a:extLst>
          </p:cNvPr>
          <p:cNvSpPr txBox="1"/>
          <p:nvPr/>
        </p:nvSpPr>
        <p:spPr>
          <a:xfrm>
            <a:off x="4710327" y="0"/>
            <a:ext cx="2413420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48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Closer Look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099310C-AD05-AD77-3B67-EC6F37145366}"/>
              </a:ext>
            </a:extLst>
          </p:cNvPr>
          <p:cNvSpPr/>
          <p:nvPr/>
        </p:nvSpPr>
        <p:spPr>
          <a:xfrm rot="10800000">
            <a:off x="9151888" y="2180734"/>
            <a:ext cx="610804" cy="2388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7B9E55-5047-20FC-E1DC-6A73F989F00C}"/>
              </a:ext>
            </a:extLst>
          </p:cNvPr>
          <p:cNvSpPr txBox="1"/>
          <p:nvPr/>
        </p:nvSpPr>
        <p:spPr>
          <a:xfrm>
            <a:off x="8772463" y="2669568"/>
            <a:ext cx="1760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Borrower repays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A1791-C7D0-55C4-4D63-CAD13310E1D8}"/>
              </a:ext>
            </a:extLst>
          </p:cNvPr>
          <p:cNvSpPr txBox="1"/>
          <p:nvPr/>
        </p:nvSpPr>
        <p:spPr>
          <a:xfrm>
            <a:off x="8576837" y="1458677"/>
            <a:ext cx="1760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Kiva lends</a:t>
            </a:r>
          </a:p>
        </p:txBody>
      </p:sp>
    </p:spTree>
    <p:extLst>
      <p:ext uri="{BB962C8B-B14F-4D97-AF65-F5344CB8AC3E}">
        <p14:creationId xmlns:p14="http://schemas.microsoft.com/office/powerpoint/2010/main" val="4274076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346ED-721D-85EE-2F1B-A31D0912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1409" y="4661717"/>
            <a:ext cx="7936230" cy="1380760"/>
          </a:xfrm>
        </p:spPr>
        <p:txBody>
          <a:bodyPr anchor="b">
            <a:normAutofit/>
          </a:bodyPr>
          <a:lstStyle/>
          <a:p>
            <a:r>
              <a:rPr lang="en-US" dirty="0"/>
              <a:t>Kambarage Primary School, Tanzania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FC7B50-71A6-D8BE-C032-5EB4CF5706D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3885" y="584005"/>
            <a:ext cx="2825115" cy="399906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/>
              <a:t>Around 60 kids crammed into 15’x20’ classrooms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/>
              <a:t>Most kids without school bags or nice uniforms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/>
              <a:t>Free lunch limited to kids below poverty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/>
              <a:t>No soccer nets, stones used for goal posts.</a:t>
            </a:r>
          </a:p>
          <a:p>
            <a:endParaRPr lang="en-US" sz="1700" dirty="0"/>
          </a:p>
        </p:txBody>
      </p:sp>
      <p:pic>
        <p:nvPicPr>
          <p:cNvPr id="7" name="Content Placeholder 6" descr="A collage of a group of students&#10;&#10;Description automatically generated">
            <a:extLst>
              <a:ext uri="{FF2B5EF4-FFF2-40B4-BE49-F238E27FC236}">
                <a16:creationId xmlns:a16="http://schemas.microsoft.com/office/drawing/2014/main" id="{D51016ED-E03D-E831-447A-76DDEB9DD0F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rcRect t="5895" r="1" b="2378"/>
          <a:stretch/>
        </p:blipFill>
        <p:spPr>
          <a:xfrm>
            <a:off x="3661409" y="743234"/>
            <a:ext cx="7926705" cy="399906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B27F7A-F43D-06A3-8C7F-5A49C9C89E42}"/>
              </a:ext>
            </a:extLst>
          </p:cNvPr>
          <p:cNvSpPr txBox="1"/>
          <p:nvPr/>
        </p:nvSpPr>
        <p:spPr>
          <a:xfrm>
            <a:off x="759758" y="3818964"/>
            <a:ext cx="68899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Microfinance surplus funds can be used for supporting this school in a meaningful way for as little as $25 a month or lumpsum once </a:t>
            </a:r>
            <a:r>
              <a:rPr lang="en-US" sz="1800" b="1">
                <a:solidFill>
                  <a:schemeClr val="bg1"/>
                </a:solidFill>
              </a:rPr>
              <a:t>a year.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E06014-51AA-BE63-D2EE-6760D32D862E}"/>
              </a:ext>
            </a:extLst>
          </p:cNvPr>
          <p:cNvSpPr txBox="1"/>
          <p:nvPr/>
        </p:nvSpPr>
        <p:spPr>
          <a:xfrm>
            <a:off x="5506570" y="0"/>
            <a:ext cx="28803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PHILANTHROPY</a:t>
            </a:r>
          </a:p>
        </p:txBody>
      </p:sp>
    </p:spTree>
    <p:extLst>
      <p:ext uri="{BB962C8B-B14F-4D97-AF65-F5344CB8AC3E}">
        <p14:creationId xmlns:p14="http://schemas.microsoft.com/office/powerpoint/2010/main" val="888484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A9A9A7-F1D2-237D-AC72-E21A286F0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2630" y="474727"/>
            <a:ext cx="7936230" cy="1380760"/>
          </a:xfrm>
        </p:spPr>
        <p:txBody>
          <a:bodyPr/>
          <a:lstStyle/>
          <a:p>
            <a:r>
              <a:rPr lang="en-US" dirty="0"/>
              <a:t>Contact Leadership Team @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4FB9FD-0EFB-5493-94EE-E10EF7E2FE72}"/>
              </a:ext>
            </a:extLst>
          </p:cNvPr>
          <p:cNvSpPr txBox="1"/>
          <p:nvPr/>
        </p:nvSpPr>
        <p:spPr>
          <a:xfrm>
            <a:off x="2708824" y="2255060"/>
            <a:ext cx="72722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solidFill>
                  <a:srgbClr val="00487E"/>
                </a:solidFill>
                <a:effectLst/>
                <a:latin typeface="Google Sans"/>
              </a:rPr>
              <a:t>pd-microfinance@providenceday.org</a:t>
            </a:r>
            <a:endParaRPr lang="en-US" sz="3200" b="1" dirty="0">
              <a:solidFill>
                <a:srgbClr val="0048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9514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78853419_Win32_SL_V5" id="{958D2C9E-948D-4354-BF9D-DF8AE3C2B240}" vid="{22D4A967-05D2-4D72-8594-54CFF34148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DB9E12-8AC3-4138-BF4D-720A5525A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4B194E-8B30-4377-8C59-ECFB902D2A26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C21FFAC0-05A2-416A-B06C-C248395482C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{00C6C15E-CD8C-4E0A-98B8-0DD095FC09DE}tf78853419_win32</Template>
  <TotalTime>5362</TotalTime>
  <Words>371</Words>
  <Application>Microsoft Office PowerPoint</Application>
  <PresentationFormat>Widescreen</PresentationFormat>
  <Paragraphs>69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Franklin Gothic Book</vt:lpstr>
      <vt:lpstr>Franklin Gothic Demi</vt:lpstr>
      <vt:lpstr>Google Sans</vt:lpstr>
      <vt:lpstr>Custom</vt:lpstr>
      <vt:lpstr>PD MicroFinance Club</vt:lpstr>
      <vt:lpstr>Agenda</vt:lpstr>
      <vt:lpstr>Select a borrower</vt:lpstr>
      <vt:lpstr>Real People – Real Stories</vt:lpstr>
      <vt:lpstr>PowerPoint Presentation</vt:lpstr>
      <vt:lpstr>PowerPoint Presentation</vt:lpstr>
      <vt:lpstr>PowerPoint Presentation</vt:lpstr>
      <vt:lpstr>Kambarage Primary School, Tanzania</vt:lpstr>
      <vt:lpstr>Contact Leadership Team @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Sarat Mishra</dc:creator>
  <cp:lastModifiedBy>Sarat Mishra</cp:lastModifiedBy>
  <cp:revision>2</cp:revision>
  <dcterms:created xsi:type="dcterms:W3CDTF">2024-09-16T02:33:31Z</dcterms:created>
  <dcterms:modified xsi:type="dcterms:W3CDTF">2026-01-25T20:58:19Z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